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1" r:id="rId1"/>
    <p:sldMasterId id="2147483665" r:id="rId2"/>
  </p:sldMasterIdLst>
  <p:notesMasterIdLst>
    <p:notesMasterId r:id="rId22"/>
  </p:notesMasterIdLst>
  <p:handoutMasterIdLst>
    <p:handoutMasterId r:id="rId23"/>
  </p:handoutMasterIdLst>
  <p:sldIdLst>
    <p:sldId id="456" r:id="rId3"/>
    <p:sldId id="466" r:id="rId4"/>
    <p:sldId id="467" r:id="rId5"/>
    <p:sldId id="481" r:id="rId6"/>
    <p:sldId id="476" r:id="rId7"/>
    <p:sldId id="477" r:id="rId8"/>
    <p:sldId id="480" r:id="rId9"/>
    <p:sldId id="478" r:id="rId10"/>
    <p:sldId id="479" r:id="rId11"/>
    <p:sldId id="482" r:id="rId12"/>
    <p:sldId id="468" r:id="rId13"/>
    <p:sldId id="469" r:id="rId14"/>
    <p:sldId id="470" r:id="rId15"/>
    <p:sldId id="471" r:id="rId16"/>
    <p:sldId id="472" r:id="rId17"/>
    <p:sldId id="473" r:id="rId18"/>
    <p:sldId id="474" r:id="rId19"/>
    <p:sldId id="475" r:id="rId20"/>
    <p:sldId id="483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un" initials="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919FA9"/>
    <a:srgbClr val="9FABB4"/>
    <a:srgbClr val="9F4F55"/>
    <a:srgbClr val="F9ECDC"/>
    <a:srgbClr val="929591"/>
    <a:srgbClr val="80897D"/>
    <a:srgbClr val="696363"/>
    <a:srgbClr val="F2EEE8"/>
    <a:srgbClr val="FFF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42" autoAdjust="0"/>
    <p:restoredTop sz="89680" autoAdjust="0"/>
  </p:normalViewPr>
  <p:slideViewPr>
    <p:cSldViewPr snapToGrid="0">
      <p:cViewPr varScale="1">
        <p:scale>
          <a:sx n="77" d="100"/>
          <a:sy n="77" d="100"/>
        </p:scale>
        <p:origin x="1291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7B003B7-D7DA-4B75-996B-08BDCF537F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A8B6BC5-1324-4509-8138-F3FB257EAF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D2424-A0A1-4265-B042-27715EFE9FEB}" type="datetimeFigureOut">
              <a:rPr lang="zh-TW" altLang="en-US" smtClean="0"/>
              <a:t>2021/12/30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20C391C-B39A-4D7A-A9EE-2B13374ED9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550E9B-FEF7-4452-9002-C6265C2DAB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383145-E175-4417-9383-7DDD33714A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54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068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70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326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478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547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6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038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714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115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B2BE690-1AAC-4005-8461-19CBD1A04555}" type="datetime1">
              <a:rPr lang="zh-CN" altLang="en-US" smtClean="0">
                <a:solidFill>
                  <a:prstClr val="black"/>
                </a:solidFill>
              </a:rPr>
              <a:t>2021/12/30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475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F27E1-ED1E-40C6-9DF2-7029531FFD2D}" type="datetime1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317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60E-1308-42DF-9AD3-CAAED0B04208}" type="datetime1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077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F1900-6924-4BD4-B449-060398858115}" type="datetime1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946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AF007-D572-4B57-AF29-9C0ECBABE396}" type="datetime1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799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D04F8-90CA-4910-9BD7-C7E2260D41CC}" type="datetime1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18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473BCD99-E345-4461-A498-D38760B92A0D}" type="datetime1">
              <a:rPr lang="zh-CN" altLang="en-US" smtClean="0">
                <a:solidFill>
                  <a:prstClr val="black"/>
                </a:solidFill>
              </a:rPr>
              <a:t>2021/12/30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90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129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153F5-5215-4567-8DBC-F7DCC92FD4CA}" type="datetime1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273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9F225-903F-432E-9BC9-BE0DAC3DCDDD}" type="datetime1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527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F183D-7266-4D74-90F8-B01AA162B7F2}" type="datetime1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70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BAB7-8674-4CCA-9EAD-A926779BFFC2}" type="datetime1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39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CFBC-E81C-4444-A595-2CACB730E39B}" type="datetime1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29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29AA9-4684-4965-9EF8-BDAC10CC5D27}" type="datetime1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985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6142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111E2-0628-4BD6-BED5-493E40A3D48D}" type="datetime1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65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C7CE620-10F4-47E5-B326-10E328922175}"/>
              </a:ext>
            </a:extLst>
          </p:cNvPr>
          <p:cNvSpPr/>
          <p:nvPr/>
        </p:nvSpPr>
        <p:spPr>
          <a:xfrm>
            <a:off x="-2" y="1530432"/>
            <a:ext cx="9144000" cy="4002408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6BB442-797C-422A-96EA-CC72D32838CA}"/>
              </a:ext>
            </a:extLst>
          </p:cNvPr>
          <p:cNvSpPr/>
          <p:nvPr/>
        </p:nvSpPr>
        <p:spPr>
          <a:xfrm>
            <a:off x="950222" y="1758993"/>
            <a:ext cx="750264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壓力感測與動作辨識 </a:t>
            </a:r>
            <a:endParaRPr lang="en-US" altLang="zh-TW" sz="44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44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在排球選手舉球訓練之應用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7DAE05-614B-4B68-BBBC-FDFA850DE16C}"/>
              </a:ext>
            </a:extLst>
          </p:cNvPr>
          <p:cNvSpPr txBox="1"/>
          <p:nvPr/>
        </p:nvSpPr>
        <p:spPr>
          <a:xfrm>
            <a:off x="2049836" y="386748"/>
            <a:ext cx="50443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919FA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國立虎尾科技大學資訊工程系</a:t>
            </a:r>
            <a:endParaRPr lang="en-US" altLang="zh-TW" sz="2800" b="1" dirty="0">
              <a:solidFill>
                <a:srgbClr val="919FA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800" b="1" dirty="0">
                <a:solidFill>
                  <a:srgbClr val="919FA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專題製作報告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733391-087A-4CF4-97D2-09C32A2FC9D5}"/>
              </a:ext>
            </a:extLst>
          </p:cNvPr>
          <p:cNvSpPr txBox="1"/>
          <p:nvPr/>
        </p:nvSpPr>
        <p:spPr>
          <a:xfrm>
            <a:off x="2665428" y="4158437"/>
            <a:ext cx="407223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參與成員：盧德霙 楊傑宇</a:t>
            </a:r>
            <a:endParaRPr lang="en-US" altLang="zh-TW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指導老師：林武杰 老師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2FBC95A-4538-4FCD-BFAF-A7D2B4D2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94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C5ABF6-A355-45C7-B3D3-BC4D23F2714D}"/>
              </a:ext>
            </a:extLst>
          </p:cNvPr>
          <p:cNvSpPr/>
          <p:nvPr/>
        </p:nvSpPr>
        <p:spPr>
          <a:xfrm>
            <a:off x="740770" y="709806"/>
            <a:ext cx="70598" cy="32481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8E8A7-CD53-42CD-9185-00F9050525E2}"/>
              </a:ext>
            </a:extLst>
          </p:cNvPr>
          <p:cNvSpPr txBox="1"/>
          <p:nvPr/>
        </p:nvSpPr>
        <p:spPr>
          <a:xfrm>
            <a:off x="811367" y="487492"/>
            <a:ext cx="6305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執行進度</a:t>
            </a:r>
            <a:r>
              <a:rPr lang="en-US" altLang="zh-TW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(</a:t>
            </a:r>
            <a:r>
              <a:rPr lang="zh-TW" altLang="en-US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甘特圖</a:t>
            </a:r>
            <a:r>
              <a:rPr lang="en-US" altLang="zh-TW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)</a:t>
            </a:r>
            <a:endParaRPr lang="zh-CN" altLang="en-US" sz="40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6F52E7-F3E7-4E30-A2BC-932B7745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B0BE642-1F7C-42C1-91BB-AFB48F618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0" y="1563610"/>
            <a:ext cx="8691345" cy="42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5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C5ABF6-A355-45C7-B3D3-BC4D23F2714D}"/>
              </a:ext>
            </a:extLst>
          </p:cNvPr>
          <p:cNvSpPr/>
          <p:nvPr/>
        </p:nvSpPr>
        <p:spPr>
          <a:xfrm>
            <a:off x="740770" y="709806"/>
            <a:ext cx="70598" cy="32481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8E8A7-CD53-42CD-9185-00F9050525E2}"/>
              </a:ext>
            </a:extLst>
          </p:cNvPr>
          <p:cNvSpPr txBox="1"/>
          <p:nvPr/>
        </p:nvSpPr>
        <p:spPr>
          <a:xfrm>
            <a:off x="811368" y="487492"/>
            <a:ext cx="2280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需求分析</a:t>
            </a:r>
            <a:endParaRPr lang="zh-CN" altLang="en-US" sz="40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CFA5A9B-9FB2-44E2-8CC1-AA22451AFE86}"/>
              </a:ext>
            </a:extLst>
          </p:cNvPr>
          <p:cNvSpPr txBox="1"/>
          <p:nvPr/>
        </p:nvSpPr>
        <p:spPr>
          <a:xfrm>
            <a:off x="87086" y="1699867"/>
            <a:ext cx="8686800" cy="446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2000"/>
              </a:lnSpc>
            </a:pP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功能性需求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000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壓力感測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腳底施力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情況，提醒選手是否該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	    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調整姿勢。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000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骨架辨識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透過骨架自動辨識，分析選手</a:t>
            </a:r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動作是</a:t>
            </a:r>
            <a:r>
              <a:rPr lang="en-US" altLang="zh-TW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否正確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algn="just">
              <a:lnSpc>
                <a:spcPts val="3000"/>
              </a:lnSpc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>
              <a:lnSpc>
                <a:spcPts val="3000"/>
              </a:lnSpc>
            </a:pP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非功能性需求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000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便利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以</a:t>
            </a:r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鞋墊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形式，方便安裝與移動。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000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易讀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以</a:t>
            </a:r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顏色、數字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來表示壓力值大小。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000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易上手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簡單幾個按鍵，即可達成</a:t>
            </a:r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偵測以及儲存</a:t>
            </a:r>
            <a:r>
              <a:rPr lang="en-US" altLang="zh-TW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當前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畫面。 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ED2D386-7DBF-4EB5-A80B-0D72585FF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52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C5ABF6-A355-45C7-B3D3-BC4D23F2714D}"/>
              </a:ext>
            </a:extLst>
          </p:cNvPr>
          <p:cNvSpPr/>
          <p:nvPr/>
        </p:nvSpPr>
        <p:spPr>
          <a:xfrm>
            <a:off x="740770" y="709806"/>
            <a:ext cx="70598" cy="32481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8E8A7-CD53-42CD-9185-00F9050525E2}"/>
              </a:ext>
            </a:extLst>
          </p:cNvPr>
          <p:cNvSpPr txBox="1"/>
          <p:nvPr/>
        </p:nvSpPr>
        <p:spPr>
          <a:xfrm>
            <a:off x="811368" y="487492"/>
            <a:ext cx="3619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組員工作分配</a:t>
            </a:r>
            <a:endParaRPr lang="zh-CN" altLang="en-US" sz="40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CFA5A9B-9FB2-44E2-8CC1-AA22451AFE86}"/>
              </a:ext>
            </a:extLst>
          </p:cNvPr>
          <p:cNvSpPr txBox="1"/>
          <p:nvPr/>
        </p:nvSpPr>
        <p:spPr>
          <a:xfrm>
            <a:off x="811368" y="1847974"/>
            <a:ext cx="3619230" cy="36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2000"/>
              </a:lnSpc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組員 盧德霙</a:t>
            </a:r>
          </a:p>
          <a:p>
            <a:pPr>
              <a:lnSpc>
                <a:spcPct val="122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1.C#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技術應用</a:t>
            </a:r>
          </a:p>
          <a:p>
            <a:pPr>
              <a:lnSpc>
                <a:spcPct val="122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骨架繪製技術應用</a:t>
            </a:r>
          </a:p>
          <a:p>
            <a:pPr>
              <a:lnSpc>
                <a:spcPct val="122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介面美化與調整</a:t>
            </a:r>
          </a:p>
          <a:p>
            <a:pPr>
              <a:lnSpc>
                <a:spcPct val="122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協助電路板製作</a:t>
            </a:r>
          </a:p>
          <a:p>
            <a:pPr>
              <a:lnSpc>
                <a:spcPct val="122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測試與錄製影像</a:t>
            </a:r>
          </a:p>
          <a:p>
            <a:pPr>
              <a:lnSpc>
                <a:spcPct val="122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6.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資料蒐集</a:t>
            </a:r>
          </a:p>
          <a:p>
            <a:pPr>
              <a:lnSpc>
                <a:spcPct val="122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7.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文件撰寫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262DA2D-37F8-4B67-B1D4-8EFF3A262918}"/>
              </a:ext>
            </a:extLst>
          </p:cNvPr>
          <p:cNvSpPr txBox="1"/>
          <p:nvPr/>
        </p:nvSpPr>
        <p:spPr>
          <a:xfrm>
            <a:off x="4572000" y="1847974"/>
            <a:ext cx="4437791" cy="4108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2000"/>
              </a:lnSpc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組員 楊傑宇</a:t>
            </a:r>
          </a:p>
          <a:p>
            <a:pPr>
              <a:lnSpc>
                <a:spcPct val="122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材料購買</a:t>
            </a:r>
          </a:p>
          <a:p>
            <a:pPr>
              <a:lnSpc>
                <a:spcPct val="122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電路板製作</a:t>
            </a:r>
          </a:p>
          <a:p>
            <a:pPr>
              <a:lnSpc>
                <a:spcPct val="122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壓力感測器佈置與整線</a:t>
            </a:r>
          </a:p>
          <a:p>
            <a:pPr>
              <a:lnSpc>
                <a:spcPct val="122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4.NodeMCU-32S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開發版應用</a:t>
            </a:r>
          </a:p>
          <a:p>
            <a:pPr>
              <a:lnSpc>
                <a:spcPct val="122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協助骨架繪製技術應用</a:t>
            </a:r>
          </a:p>
          <a:p>
            <a:pPr>
              <a:lnSpc>
                <a:spcPct val="122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6.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測試與錄製影像</a:t>
            </a:r>
          </a:p>
          <a:p>
            <a:pPr>
              <a:lnSpc>
                <a:spcPct val="122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7.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資料蒐集</a:t>
            </a:r>
          </a:p>
          <a:p>
            <a:pPr>
              <a:lnSpc>
                <a:spcPct val="122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8.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文件撰寫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8A7FF4F-15F8-4174-AED9-CFEC93FA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7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C5ABF6-A355-45C7-B3D3-BC4D23F2714D}"/>
              </a:ext>
            </a:extLst>
          </p:cNvPr>
          <p:cNvSpPr/>
          <p:nvPr/>
        </p:nvSpPr>
        <p:spPr>
          <a:xfrm>
            <a:off x="740770" y="709806"/>
            <a:ext cx="70598" cy="32481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8E8A7-CD53-42CD-9185-00F9050525E2}"/>
              </a:ext>
            </a:extLst>
          </p:cNvPr>
          <p:cNvSpPr txBox="1"/>
          <p:nvPr/>
        </p:nvSpPr>
        <p:spPr>
          <a:xfrm>
            <a:off x="811367" y="487492"/>
            <a:ext cx="4222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系統特色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CFA5A9B-9FB2-44E2-8CC1-AA22451AFE86}"/>
              </a:ext>
            </a:extLst>
          </p:cNvPr>
          <p:cNvSpPr txBox="1"/>
          <p:nvPr/>
        </p:nvSpPr>
        <p:spPr>
          <a:xfrm>
            <a:off x="811367" y="1790623"/>
            <a:ext cx="8038719" cy="3184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2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不受</a:t>
            </a:r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場地限制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，只要有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Wi-Fi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即可進行偵測。 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22000"/>
              </a:lnSpc>
              <a:buFont typeface="Arial" panose="020B0604020202020204" pitchFamily="34" charset="0"/>
              <a:buChar char="•"/>
            </a:pP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22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當下進行記錄，可在</a:t>
            </a:r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事後查看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數據及影片。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22000"/>
              </a:lnSpc>
              <a:buFont typeface="Arial" panose="020B0604020202020204" pitchFamily="34" charset="0"/>
              <a:buChar char="•"/>
            </a:pP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22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利用骨架自動辨識，</a:t>
            </a:r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優化選手動作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預防選手運動傷害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CDCA290-757C-4F45-A511-84FBD2C7A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40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C5ABF6-A355-45C7-B3D3-BC4D23F2714D}"/>
              </a:ext>
            </a:extLst>
          </p:cNvPr>
          <p:cNvSpPr/>
          <p:nvPr/>
        </p:nvSpPr>
        <p:spPr>
          <a:xfrm>
            <a:off x="740770" y="709806"/>
            <a:ext cx="70598" cy="32481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8E8A7-CD53-42CD-9185-00F9050525E2}"/>
              </a:ext>
            </a:extLst>
          </p:cNvPr>
          <p:cNvSpPr txBox="1"/>
          <p:nvPr/>
        </p:nvSpPr>
        <p:spPr>
          <a:xfrm>
            <a:off x="811367" y="487492"/>
            <a:ext cx="4222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可解決哪些問題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CFA5A9B-9FB2-44E2-8CC1-AA22451AFE86}"/>
              </a:ext>
            </a:extLst>
          </p:cNvPr>
          <p:cNvSpPr txBox="1"/>
          <p:nvPr/>
        </p:nvSpPr>
        <p:spPr>
          <a:xfrm>
            <a:off x="566600" y="1876130"/>
            <a:ext cx="8403230" cy="265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2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以科學化方式分析選手動作，以數據進行客觀分析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22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22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姿勢錯誤導致的</a:t>
            </a:r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運動傷害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22000"/>
              </a:lnSpc>
              <a:buFont typeface="Arial" panose="020B0604020202020204" pitchFamily="34" charset="0"/>
              <a:buChar char="•"/>
            </a:pP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22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選手表現不如預期，加以改進</a:t>
            </a:r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調整至理想狀態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F8FEDE-FB1E-405E-A5A8-6B8C9408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21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C5ABF6-A355-45C7-B3D3-BC4D23F2714D}"/>
              </a:ext>
            </a:extLst>
          </p:cNvPr>
          <p:cNvSpPr/>
          <p:nvPr/>
        </p:nvSpPr>
        <p:spPr>
          <a:xfrm>
            <a:off x="740770" y="709806"/>
            <a:ext cx="70598" cy="32481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8E8A7-CD53-42CD-9185-00F9050525E2}"/>
              </a:ext>
            </a:extLst>
          </p:cNvPr>
          <p:cNvSpPr txBox="1"/>
          <p:nvPr/>
        </p:nvSpPr>
        <p:spPr>
          <a:xfrm>
            <a:off x="811367" y="487492"/>
            <a:ext cx="4222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系統使用對象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CFA5A9B-9FB2-44E2-8CC1-AA22451AFE86}"/>
              </a:ext>
            </a:extLst>
          </p:cNvPr>
          <p:cNvSpPr txBox="1"/>
          <p:nvPr/>
        </p:nvSpPr>
        <p:spPr>
          <a:xfrm>
            <a:off x="1510645" y="1572436"/>
            <a:ext cx="6122709" cy="846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2000"/>
              </a:lnSpc>
            </a:pP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排球運動選手與教練 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A291244-2477-4736-94CE-1D454861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FF69A07-06AE-4CF4-9DEC-1EB747EFE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525" y="2609081"/>
            <a:ext cx="5048950" cy="336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7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C5ABF6-A355-45C7-B3D3-BC4D23F2714D}"/>
              </a:ext>
            </a:extLst>
          </p:cNvPr>
          <p:cNvSpPr/>
          <p:nvPr/>
        </p:nvSpPr>
        <p:spPr>
          <a:xfrm>
            <a:off x="740770" y="709806"/>
            <a:ext cx="70598" cy="32481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8E8A7-CD53-42CD-9185-00F9050525E2}"/>
              </a:ext>
            </a:extLst>
          </p:cNvPr>
          <p:cNvSpPr txBox="1"/>
          <p:nvPr/>
        </p:nvSpPr>
        <p:spPr>
          <a:xfrm>
            <a:off x="811367" y="487492"/>
            <a:ext cx="4222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系統環境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CFA5A9B-9FB2-44E2-8CC1-AA22451AFE86}"/>
              </a:ext>
            </a:extLst>
          </p:cNvPr>
          <p:cNvSpPr txBox="1"/>
          <p:nvPr/>
        </p:nvSpPr>
        <p:spPr>
          <a:xfrm>
            <a:off x="1218414" y="1686928"/>
            <a:ext cx="6907491" cy="3044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2000"/>
              </a:lnSpc>
            </a:pP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軟體： </a:t>
            </a:r>
          </a:p>
          <a:p>
            <a:pPr indent="457200">
              <a:lnSpc>
                <a:spcPct val="122000"/>
              </a:lnSpc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C#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Visual Studio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。 </a:t>
            </a:r>
          </a:p>
          <a:p>
            <a:pPr>
              <a:lnSpc>
                <a:spcPct val="122000"/>
              </a:lnSpc>
            </a:pP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硬體： </a:t>
            </a:r>
          </a:p>
          <a:p>
            <a:pPr indent="457200">
              <a:lnSpc>
                <a:spcPct val="122000"/>
              </a:lnSpc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電腦、壓力感測器、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NodeMCU-32S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開發版、攝影機。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CC5B486-871B-4A84-9ADE-E9CFE8CEB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20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C5ABF6-A355-45C7-B3D3-BC4D23F2714D}"/>
              </a:ext>
            </a:extLst>
          </p:cNvPr>
          <p:cNvSpPr/>
          <p:nvPr/>
        </p:nvSpPr>
        <p:spPr>
          <a:xfrm>
            <a:off x="740770" y="709806"/>
            <a:ext cx="70598" cy="32481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8E8A7-CD53-42CD-9185-00F9050525E2}"/>
              </a:ext>
            </a:extLst>
          </p:cNvPr>
          <p:cNvSpPr txBox="1"/>
          <p:nvPr/>
        </p:nvSpPr>
        <p:spPr>
          <a:xfrm>
            <a:off x="811367" y="487492"/>
            <a:ext cx="4222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應用情境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CFA5A9B-9FB2-44E2-8CC1-AA22451AFE86}"/>
              </a:ext>
            </a:extLst>
          </p:cNvPr>
          <p:cNvSpPr txBox="1"/>
          <p:nvPr/>
        </p:nvSpPr>
        <p:spPr>
          <a:xfrm>
            <a:off x="740770" y="1256932"/>
            <a:ext cx="7011186" cy="274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>
              <a:lnSpc>
                <a:spcPct val="122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小張在舉球時，總是無法讓球到達完美位置，藉此系統來調整自己的步伐以及姿勢，發現自己的缺點並加以改善。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 eaLnBrk="0">
              <a:lnSpc>
                <a:spcPct val="122000"/>
              </a:lnSpc>
              <a:buFont typeface="Arial" panose="020B0604020202020204" pitchFamily="34" charset="0"/>
              <a:buChar char="•"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 eaLnBrk="0">
              <a:lnSpc>
                <a:spcPct val="122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小明在舉球中發現自己身體出現了疼痛，藉此系統來檢查，發現手部姿勢不良導致了運動傷害。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0F6097-D7D3-44E4-9259-8DD1B82FC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2050" name="Picture 2" descr="你會起跳，但你知道怎麼落地嗎？ - 排球| 運動視界Sports Vision">
            <a:extLst>
              <a:ext uri="{FF2B5EF4-FFF2-40B4-BE49-F238E27FC236}">
                <a16:creationId xmlns:a16="http://schemas.microsoft.com/office/drawing/2014/main" id="{83A8642F-ECA9-4AC1-B065-632BE96B7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5"/>
          <a:stretch/>
        </p:blipFill>
        <p:spPr bwMode="auto">
          <a:xfrm>
            <a:off x="2445025" y="4173850"/>
            <a:ext cx="4253949" cy="254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C5ABF6-A355-45C7-B3D3-BC4D23F2714D}"/>
              </a:ext>
            </a:extLst>
          </p:cNvPr>
          <p:cNvSpPr/>
          <p:nvPr/>
        </p:nvSpPr>
        <p:spPr>
          <a:xfrm>
            <a:off x="740770" y="709806"/>
            <a:ext cx="70598" cy="32481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8E8A7-CD53-42CD-9185-00F9050525E2}"/>
              </a:ext>
            </a:extLst>
          </p:cNvPr>
          <p:cNvSpPr txBox="1"/>
          <p:nvPr/>
        </p:nvSpPr>
        <p:spPr>
          <a:xfrm>
            <a:off x="811367" y="487492"/>
            <a:ext cx="4222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結語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CFA5A9B-9FB2-44E2-8CC1-AA22451AFE86}"/>
              </a:ext>
            </a:extLst>
          </p:cNvPr>
          <p:cNvSpPr txBox="1"/>
          <p:nvPr/>
        </p:nvSpPr>
        <p:spPr>
          <a:xfrm>
            <a:off x="468086" y="1686928"/>
            <a:ext cx="7657819" cy="409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2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本作品希望能透過簡單的設備來記錄運動時的相關數據，並有效協助訓練與檢測是否有姿勢不良，提高效率與降低運動傷害的風險。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22000"/>
              </a:lnSpc>
              <a:buFont typeface="Arial" panose="020B0604020202020204" pitchFamily="34" charset="0"/>
              <a:buChar char="•"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22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在運動後，透過存檔的數據與影片，來查看過程中有哪些錯誤。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22000"/>
              </a:lnSpc>
              <a:buFont typeface="Arial" panose="020B0604020202020204" pitchFamily="34" charset="0"/>
              <a:buChar char="•"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22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期望未來能加入更多能協助檢測之功能到本系統中，讓科技結合體育。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352AA3C-77FB-4B41-B285-7685B170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C5ABF6-A355-45C7-B3D3-BC4D23F2714D}"/>
              </a:ext>
            </a:extLst>
          </p:cNvPr>
          <p:cNvSpPr/>
          <p:nvPr/>
        </p:nvSpPr>
        <p:spPr>
          <a:xfrm>
            <a:off x="740770" y="709806"/>
            <a:ext cx="70598" cy="32481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8E8A7-CD53-42CD-9185-00F9050525E2}"/>
              </a:ext>
            </a:extLst>
          </p:cNvPr>
          <p:cNvSpPr txBox="1"/>
          <p:nvPr/>
        </p:nvSpPr>
        <p:spPr>
          <a:xfrm>
            <a:off x="811367" y="487492"/>
            <a:ext cx="4222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實際影片</a:t>
            </a:r>
            <a:endParaRPr lang="zh-TW" altLang="en-US" sz="40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352AA3C-77FB-4B41-B285-7685B170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E09710A9-4AAB-4240-912F-688AC63A18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042" y="1256932"/>
            <a:ext cx="8587916" cy="483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1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C5ABF6-A355-45C7-B3D3-BC4D23F2714D}"/>
              </a:ext>
            </a:extLst>
          </p:cNvPr>
          <p:cNvSpPr/>
          <p:nvPr/>
        </p:nvSpPr>
        <p:spPr>
          <a:xfrm>
            <a:off x="740770" y="709806"/>
            <a:ext cx="70598" cy="32481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8E8A7-CD53-42CD-9185-00F9050525E2}"/>
              </a:ext>
            </a:extLst>
          </p:cNvPr>
          <p:cNvSpPr txBox="1"/>
          <p:nvPr/>
        </p:nvSpPr>
        <p:spPr>
          <a:xfrm>
            <a:off x="811368" y="487492"/>
            <a:ext cx="2280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摘要</a:t>
            </a:r>
            <a:endParaRPr lang="zh-CN" altLang="en-US" sz="40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CFA5A9B-9FB2-44E2-8CC1-AA22451AFE86}"/>
              </a:ext>
            </a:extLst>
          </p:cNvPr>
          <p:cNvSpPr txBox="1"/>
          <p:nvPr/>
        </p:nvSpPr>
        <p:spPr>
          <a:xfrm>
            <a:off x="310916" y="1524259"/>
            <a:ext cx="55626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此裝置是一套能紀錄與分析排球選手：</a:t>
            </a:r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動作、腳底施力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的系統。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透過攝影機捕捉動作，將拍攝內容進行</a:t>
            </a:r>
            <a:r>
              <a:rPr lang="zh-TW" altLang="en-US" sz="2800" dirty="0">
                <a:solidFill>
                  <a:srgbClr val="0432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骨架自動辨識</a:t>
            </a:r>
            <a:endParaRPr lang="en-US" altLang="zh-TW" sz="2800" dirty="0">
              <a:solidFill>
                <a:srgbClr val="0432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利用腳底壓力感測器，紀錄腳底壓力變化，以及</a:t>
            </a:r>
            <a:r>
              <a:rPr lang="zh-TW" altLang="en-US" sz="2800" dirty="0">
                <a:solidFill>
                  <a:srgbClr val="0432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重心轉移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此技術能更準確確認動作是否正確， 也方便在練習後進行檢討。 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E54A596-0041-43D4-A81C-BE42118B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586CD5-4C12-4A23-95CB-35280D87A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44" r="5726" b="3436"/>
          <a:stretch/>
        </p:blipFill>
        <p:spPr>
          <a:xfrm>
            <a:off x="6101371" y="1584817"/>
            <a:ext cx="2599156" cy="430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C5ABF6-A355-45C7-B3D3-BC4D23F2714D}"/>
              </a:ext>
            </a:extLst>
          </p:cNvPr>
          <p:cNvSpPr/>
          <p:nvPr/>
        </p:nvSpPr>
        <p:spPr>
          <a:xfrm>
            <a:off x="740770" y="709806"/>
            <a:ext cx="70598" cy="32481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8E8A7-CD53-42CD-9185-00F9050525E2}"/>
              </a:ext>
            </a:extLst>
          </p:cNvPr>
          <p:cNvSpPr txBox="1"/>
          <p:nvPr/>
        </p:nvSpPr>
        <p:spPr>
          <a:xfrm>
            <a:off x="811367" y="487492"/>
            <a:ext cx="4222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研究動機與目的</a:t>
            </a:r>
            <a:endParaRPr lang="zh-CN" altLang="en-US" sz="40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CFA5A9B-9FB2-44E2-8CC1-AA22451AFE86}"/>
              </a:ext>
            </a:extLst>
          </p:cNvPr>
          <p:cNvSpPr txBox="1"/>
          <p:nvPr/>
        </p:nvSpPr>
        <p:spPr>
          <a:xfrm>
            <a:off x="776069" y="1549987"/>
            <a:ext cx="766036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今年東京奧運，使全台陷入奧運風潮，因此許多人關注起運動員們。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為協助選手取得好成績與有效的練習，希望透過</a:t>
            </a:r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科學化訓練設備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來取得各項數據，方便事後查看與檢討。 </a:t>
            </a:r>
          </a:p>
          <a:p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6F52E7-F3E7-4E30-A2BC-932B7745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1026" name="Picture 2" descr="奧運資格賽》直落三擊敗澳洲長人台灣女排晉級機會濃- 自由體育">
            <a:extLst>
              <a:ext uri="{FF2B5EF4-FFF2-40B4-BE49-F238E27FC236}">
                <a16:creationId xmlns:a16="http://schemas.microsoft.com/office/drawing/2014/main" id="{E853080A-9574-439D-92F9-7FAD4548D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249" y="4129123"/>
            <a:ext cx="3429497" cy="23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8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C5ABF6-A355-45C7-B3D3-BC4D23F2714D}"/>
              </a:ext>
            </a:extLst>
          </p:cNvPr>
          <p:cNvSpPr/>
          <p:nvPr/>
        </p:nvSpPr>
        <p:spPr>
          <a:xfrm>
            <a:off x="740770" y="709806"/>
            <a:ext cx="70598" cy="32481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8E8A7-CD53-42CD-9185-00F9050525E2}"/>
              </a:ext>
            </a:extLst>
          </p:cNvPr>
          <p:cNvSpPr txBox="1"/>
          <p:nvPr/>
        </p:nvSpPr>
        <p:spPr>
          <a:xfrm>
            <a:off x="811367" y="487492"/>
            <a:ext cx="4222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系統架構圖</a:t>
            </a:r>
            <a:endParaRPr lang="zh-CN" altLang="en-US" sz="40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6F52E7-F3E7-4E30-A2BC-932B7745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93B719D-6498-41E2-91C1-E80B7F6C3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0" y="1366967"/>
            <a:ext cx="7821324" cy="5354509"/>
          </a:xfrm>
          <a:prstGeom prst="rect">
            <a:avLst/>
          </a:prstGeom>
        </p:spPr>
      </p:pic>
      <p:pic>
        <p:nvPicPr>
          <p:cNvPr id="7" name="Picture 2" descr="排球的美麗剪影-插圖素材[74944679] - PIXTA圖庫">
            <a:extLst>
              <a:ext uri="{FF2B5EF4-FFF2-40B4-BE49-F238E27FC236}">
                <a16:creationId xmlns:a16="http://schemas.microsoft.com/office/drawing/2014/main" id="{6768B0DD-A97D-D24C-9F5A-A42F6713C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5" t="3101" r="14190" b="6188"/>
          <a:stretch/>
        </p:blipFill>
        <p:spPr bwMode="auto">
          <a:xfrm flipH="1">
            <a:off x="1354117" y="1527727"/>
            <a:ext cx="1204022" cy="326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61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C5ABF6-A355-45C7-B3D3-BC4D23F2714D}"/>
              </a:ext>
            </a:extLst>
          </p:cNvPr>
          <p:cNvSpPr/>
          <p:nvPr/>
        </p:nvSpPr>
        <p:spPr>
          <a:xfrm>
            <a:off x="740770" y="709806"/>
            <a:ext cx="70598" cy="32481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8E8A7-CD53-42CD-9185-00F9050525E2}"/>
              </a:ext>
            </a:extLst>
          </p:cNvPr>
          <p:cNvSpPr txBox="1"/>
          <p:nvPr/>
        </p:nvSpPr>
        <p:spPr>
          <a:xfrm>
            <a:off x="811367" y="487492"/>
            <a:ext cx="6305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研究方法與進行步驟 </a:t>
            </a:r>
            <a:r>
              <a:rPr lang="en-US" altLang="zh-TW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(1/4)</a:t>
            </a:r>
            <a:endParaRPr lang="zh-CN" altLang="en-US" sz="40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CFA5A9B-9FB2-44E2-8CC1-AA22451AFE86}"/>
              </a:ext>
            </a:extLst>
          </p:cNvPr>
          <p:cNvSpPr txBox="1"/>
          <p:nvPr/>
        </p:nvSpPr>
        <p:spPr>
          <a:xfrm>
            <a:off x="1078707" y="1195378"/>
            <a:ext cx="725392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前置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相關討論、收集資料、收集訓練所需資料。</a:t>
            </a:r>
          </a:p>
          <a:p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硬體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架設攝影機與將壓力感測器放置於鞋底。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6F52E7-F3E7-4E30-A2BC-932B7745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925293-1499-4FC9-BA51-13729778BBC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44040" y="3029371"/>
            <a:ext cx="2532428" cy="35394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 descr="一張含有 衣物 的圖片&#10;&#10;自動產生的描述">
            <a:extLst>
              <a:ext uri="{FF2B5EF4-FFF2-40B4-BE49-F238E27FC236}">
                <a16:creationId xmlns:a16="http://schemas.microsoft.com/office/drawing/2014/main" id="{485B1B2E-8710-41C5-8091-9361EE6A5D2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0" t="14703" r="6215" b="4484"/>
          <a:stretch/>
        </p:blipFill>
        <p:spPr bwMode="auto">
          <a:xfrm rot="5400000">
            <a:off x="4688202" y="3532907"/>
            <a:ext cx="3539496" cy="253242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3821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C5ABF6-A355-45C7-B3D3-BC4D23F2714D}"/>
              </a:ext>
            </a:extLst>
          </p:cNvPr>
          <p:cNvSpPr/>
          <p:nvPr/>
        </p:nvSpPr>
        <p:spPr>
          <a:xfrm>
            <a:off x="740770" y="709806"/>
            <a:ext cx="70598" cy="32481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8E8A7-CD53-42CD-9185-00F9050525E2}"/>
              </a:ext>
            </a:extLst>
          </p:cNvPr>
          <p:cNvSpPr txBox="1"/>
          <p:nvPr/>
        </p:nvSpPr>
        <p:spPr>
          <a:xfrm>
            <a:off x="811367" y="487492"/>
            <a:ext cx="6305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研究方法與進行步驟 </a:t>
            </a:r>
            <a:r>
              <a:rPr lang="en-US" altLang="zh-TW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(2/4)</a:t>
            </a:r>
            <a:endParaRPr lang="zh-CN" altLang="en-US" sz="40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CFA5A9B-9FB2-44E2-8CC1-AA22451AFE86}"/>
              </a:ext>
            </a:extLst>
          </p:cNvPr>
          <p:cNvSpPr txBox="1"/>
          <p:nvPr/>
        </p:nvSpPr>
        <p:spPr>
          <a:xfrm>
            <a:off x="116371" y="1256932"/>
            <a:ext cx="77433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感測器資料接收與傳遞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將感測器資料傳至電腦並存檔。 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6F52E7-F3E7-4E30-A2BC-932B7745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7B5893-6581-4108-AF17-BE4EC03FA8E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2" y="2211038"/>
            <a:ext cx="5260698" cy="41453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3A36A34-2956-4FD7-8095-B982EEC1B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04" y="1419225"/>
            <a:ext cx="38195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C5ABF6-A355-45C7-B3D3-BC4D23F2714D}"/>
              </a:ext>
            </a:extLst>
          </p:cNvPr>
          <p:cNvSpPr/>
          <p:nvPr/>
        </p:nvSpPr>
        <p:spPr>
          <a:xfrm>
            <a:off x="740770" y="709806"/>
            <a:ext cx="70598" cy="32481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8E8A7-CD53-42CD-9185-00F9050525E2}"/>
              </a:ext>
            </a:extLst>
          </p:cNvPr>
          <p:cNvSpPr txBox="1"/>
          <p:nvPr/>
        </p:nvSpPr>
        <p:spPr>
          <a:xfrm>
            <a:off x="811367" y="487492"/>
            <a:ext cx="6305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研究方法與進行步驟 </a:t>
            </a:r>
            <a:r>
              <a:rPr lang="en-US" altLang="zh-TW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(3/4)</a:t>
            </a:r>
            <a:endParaRPr lang="zh-CN" altLang="en-US" sz="40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CFA5A9B-9FB2-44E2-8CC1-AA22451AFE86}"/>
              </a:ext>
            </a:extLst>
          </p:cNvPr>
          <p:cNvSpPr txBox="1"/>
          <p:nvPr/>
        </p:nvSpPr>
        <p:spPr>
          <a:xfrm>
            <a:off x="589333" y="1206881"/>
            <a:ext cx="77433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壓力測試回放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讀取分析時紀錄數據，還原當時壓力分配情形。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6F52E7-F3E7-4E30-A2BC-932B7745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9A0F6D0-56E9-40F8-AB8E-D153B9DE6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21" y="2639983"/>
            <a:ext cx="3099790" cy="246328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4922D3F-ED76-4FF4-A7D8-B26C75B85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940" y="2206614"/>
            <a:ext cx="4048043" cy="436347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0409791-5E36-48C5-88F3-B39A96375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303" y="2493071"/>
            <a:ext cx="4179545" cy="33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C5ABF6-A355-45C7-B3D3-BC4D23F2714D}"/>
              </a:ext>
            </a:extLst>
          </p:cNvPr>
          <p:cNvSpPr/>
          <p:nvPr/>
        </p:nvSpPr>
        <p:spPr>
          <a:xfrm>
            <a:off x="740770" y="709806"/>
            <a:ext cx="70598" cy="32481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8E8A7-CD53-42CD-9185-00F9050525E2}"/>
              </a:ext>
            </a:extLst>
          </p:cNvPr>
          <p:cNvSpPr txBox="1"/>
          <p:nvPr/>
        </p:nvSpPr>
        <p:spPr>
          <a:xfrm>
            <a:off x="811367" y="487492"/>
            <a:ext cx="6305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研究方法與進行步驟 </a:t>
            </a:r>
            <a:r>
              <a:rPr lang="en-US" altLang="zh-TW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(4/4)</a:t>
            </a:r>
            <a:endParaRPr lang="zh-CN" altLang="en-US" sz="40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CFA5A9B-9FB2-44E2-8CC1-AA22451AFE86}"/>
              </a:ext>
            </a:extLst>
          </p:cNvPr>
          <p:cNvSpPr txBox="1"/>
          <p:nvPr/>
        </p:nvSpPr>
        <p:spPr>
          <a:xfrm>
            <a:off x="700350" y="1417692"/>
            <a:ext cx="77433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骨架繪製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透過拍攝選手之動作進行分析並繪製骨架。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6F52E7-F3E7-4E30-A2BC-932B7745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123385D-F2E0-4F57-906F-A5A2E2D5F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67" y="2933493"/>
            <a:ext cx="1859074" cy="33363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8A4E80A-453A-4CC7-A80D-FEF7883210B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1" t="11122" r="5656" b="10375"/>
          <a:stretch/>
        </p:blipFill>
        <p:spPr bwMode="auto">
          <a:xfrm>
            <a:off x="3193774" y="2893154"/>
            <a:ext cx="5567611" cy="3376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677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C5ABF6-A355-45C7-B3D3-BC4D23F2714D}"/>
              </a:ext>
            </a:extLst>
          </p:cNvPr>
          <p:cNvSpPr/>
          <p:nvPr/>
        </p:nvSpPr>
        <p:spPr>
          <a:xfrm>
            <a:off x="740770" y="709806"/>
            <a:ext cx="70598" cy="32481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8E8A7-CD53-42CD-9185-00F9050525E2}"/>
              </a:ext>
            </a:extLst>
          </p:cNvPr>
          <p:cNvSpPr txBox="1"/>
          <p:nvPr/>
        </p:nvSpPr>
        <p:spPr>
          <a:xfrm>
            <a:off x="811367" y="487492"/>
            <a:ext cx="6305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骨架繪製</a:t>
            </a:r>
            <a:r>
              <a:rPr lang="en-US" altLang="zh-TW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(</a:t>
            </a:r>
            <a:r>
              <a:rPr lang="zh-TW" altLang="en-US" sz="4000" b="1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期望目標</a:t>
            </a:r>
            <a:r>
              <a:rPr lang="en-US" altLang="zh-TW" sz="40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)</a:t>
            </a:r>
            <a:endParaRPr lang="zh-CN" altLang="en-US" sz="40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6F52E7-F3E7-4E30-A2BC-932B7745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164216A-2C7E-4889-BCAF-E93D1DDB8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017" y="1958245"/>
            <a:ext cx="4614280" cy="367700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726BB5C-79E7-47CE-BDF9-246F336D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03" y="1958245"/>
            <a:ext cx="4260715" cy="342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第一PPT，www.1ppt.com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12094</TotalTime>
  <Words>768</Words>
  <Application>Microsoft Office PowerPoint</Application>
  <PresentationFormat>如螢幕大小 (4:3)</PresentationFormat>
  <Paragraphs>118</Paragraphs>
  <Slides>19</Slides>
  <Notes>8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等线</vt:lpstr>
      <vt:lpstr>標楷體</vt:lpstr>
      <vt:lpstr>Arial</vt:lpstr>
      <vt:lpstr>Calibri</vt:lpstr>
      <vt:lpstr>Calibri Light</vt:lpstr>
      <vt:lpstr>自定义设计方案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</dc:title>
  <dc:creator>第一PPT</dc:creator>
  <cp:keywords>www.1ppt.com</cp:keywords>
  <dc:description>www.1ppt.com</dc:description>
  <cp:lastModifiedBy>傑宇 楊</cp:lastModifiedBy>
  <cp:revision>723</cp:revision>
  <dcterms:created xsi:type="dcterms:W3CDTF">2019-07-04T08:14:45Z</dcterms:created>
  <dcterms:modified xsi:type="dcterms:W3CDTF">2021-12-30T00:11:38Z</dcterms:modified>
</cp:coreProperties>
</file>